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5158ea0c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65158ea0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5158ea0c6_3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5158ea0c6_3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65158ea0c6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65158ea0c6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5158ea0c6_3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5158ea0c6_3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5158ea0c6_3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5158ea0c6_3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65158ea0c6_3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65158ea0c6_3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794a4db93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794a4db93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65158ea0c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65158ea0c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d9c67055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d9c67055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5158ea0c6_3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65158ea0c6_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7a7410cb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7a7410cb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65158ea0c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65158ea0c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5158ea0c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5158ea0c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5158ea0c6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5158ea0c6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Class recording is not presented  in an efficient way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5158ea0c6_3_8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5158ea0c6_3_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d9c67055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d9c67055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5158ea0c6_3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5158ea0c6_3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65158ea0c6_3_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65158ea0c6_3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16.png"/><Relationship Id="rId6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chyxx.com/research/201809/678211.htm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1652" r="0" t="0"/>
          <a:stretch/>
        </p:blipFill>
        <p:spPr>
          <a:xfrm>
            <a:off x="0" y="506550"/>
            <a:ext cx="9144000" cy="463695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/>
          <p:nvPr/>
        </p:nvSpPr>
        <p:spPr>
          <a:xfrm>
            <a:off x="0" y="506475"/>
            <a:ext cx="9144000" cy="4637100"/>
          </a:xfrm>
          <a:prstGeom prst="rect">
            <a:avLst/>
          </a:prstGeom>
          <a:solidFill>
            <a:srgbClr val="E9EDEE">
              <a:alpha val="69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7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EScribe</a:t>
            </a:r>
            <a:endParaRPr sz="6000"/>
          </a:p>
        </p:txBody>
      </p:sp>
      <p:sp>
        <p:nvSpPr>
          <p:cNvPr id="138" name="Google Shape;138;p17"/>
          <p:cNvSpPr txBox="1"/>
          <p:nvPr>
            <p:ph idx="1" type="subTitle"/>
          </p:nvPr>
        </p:nvSpPr>
        <p:spPr>
          <a:xfrm>
            <a:off x="729450" y="2209225"/>
            <a:ext cx="5135700" cy="8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Record. Transcribe. </a:t>
            </a:r>
            <a:r>
              <a:rPr lang="en" sz="2400"/>
              <a:t>Educate.</a:t>
            </a:r>
            <a:endParaRPr sz="2400"/>
          </a:p>
        </p:txBody>
      </p:sp>
      <p:sp>
        <p:nvSpPr>
          <p:cNvPr id="139" name="Google Shape;139;p17"/>
          <p:cNvSpPr txBox="1"/>
          <p:nvPr/>
        </p:nvSpPr>
        <p:spPr>
          <a:xfrm>
            <a:off x="6496700" y="3552550"/>
            <a:ext cx="1858800" cy="11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1003620  Chen Yan</a:t>
            </a:r>
            <a:endParaRPr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1003769  Wang Tian</a:t>
            </a:r>
            <a:endParaRPr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1003775  He Yuhang</a:t>
            </a:r>
            <a:endParaRPr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1003764  Wang Zilin</a:t>
            </a:r>
            <a:endParaRPr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1003783  Hua Guoqiang</a:t>
            </a:r>
            <a:endParaRPr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1003510  Leo DIng Hao</a:t>
            </a:r>
            <a:endParaRPr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1003625  Wong Kai Kang</a:t>
            </a:r>
            <a:endParaRPr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Solution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/>
          <p:nvPr>
            <p:ph type="title"/>
          </p:nvPr>
        </p:nvSpPr>
        <p:spPr>
          <a:xfrm>
            <a:off x="673250" y="130610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Solution</a:t>
            </a:r>
            <a:endParaRPr/>
          </a:p>
        </p:txBody>
      </p:sp>
      <p:sp>
        <p:nvSpPr>
          <p:cNvPr id="230" name="Google Shape;230;p27"/>
          <p:cNvSpPr txBox="1"/>
          <p:nvPr>
            <p:ph idx="4294967295" type="body"/>
          </p:nvPr>
        </p:nvSpPr>
        <p:spPr>
          <a:xfrm>
            <a:off x="655200" y="1991849"/>
            <a:ext cx="7833600" cy="28707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 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Our main idea is to transcribe every word the instructor said and written on whiteboard into texts </a:t>
            </a:r>
            <a:r>
              <a:rPr lang="en" sz="1600">
                <a:solidFill>
                  <a:schemeClr val="lt1"/>
                </a:solidFill>
              </a:rPr>
              <a:t>using state-of-the-art technologies</a:t>
            </a:r>
            <a:r>
              <a:rPr lang="en" sz="1600">
                <a:solidFill>
                  <a:schemeClr val="lt1"/>
                </a:solidFill>
              </a:rPr>
              <a:t>.  By transcribing </a:t>
            </a:r>
            <a:r>
              <a:rPr lang="en" sz="1600">
                <a:solidFill>
                  <a:schemeClr val="lt1"/>
                </a:solidFill>
              </a:rPr>
              <a:t>handwriting</a:t>
            </a:r>
            <a:r>
              <a:rPr lang="en" sz="1600">
                <a:solidFill>
                  <a:schemeClr val="lt1"/>
                </a:solidFill>
              </a:rPr>
              <a:t> and speech into text, we can support search function and make it possible for students to directly copy texts into their notes., and therefore  </a:t>
            </a:r>
            <a:r>
              <a:rPr lang="en" sz="1600">
                <a:solidFill>
                  <a:schemeClr val="lt1"/>
                </a:solidFill>
              </a:rPr>
              <a:t>provide </a:t>
            </a:r>
            <a:r>
              <a:rPr lang="en" sz="1600">
                <a:solidFill>
                  <a:schemeClr val="lt1"/>
                </a:solidFill>
              </a:rPr>
              <a:t>students with an interactive, convenient and engaging </a:t>
            </a:r>
            <a:r>
              <a:rPr lang="en" sz="1600">
                <a:solidFill>
                  <a:schemeClr val="lt1"/>
                </a:solidFill>
              </a:rPr>
              <a:t>learning experience</a:t>
            </a:r>
            <a:r>
              <a:rPr lang="en" sz="1600">
                <a:solidFill>
                  <a:schemeClr val="lt1"/>
                </a:solidFill>
              </a:rPr>
              <a:t>.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/>
          <p:nvPr>
            <p:ph type="title"/>
          </p:nvPr>
        </p:nvSpPr>
        <p:spPr>
          <a:xfrm>
            <a:off x="727800" y="4908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</a:t>
            </a:r>
            <a:endParaRPr/>
          </a:p>
        </p:txBody>
      </p:sp>
      <p:pic>
        <p:nvPicPr>
          <p:cNvPr id="236" name="Google Shape;23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5450" y="1308575"/>
            <a:ext cx="5728845" cy="298484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8"/>
          <p:cNvSpPr/>
          <p:nvPr/>
        </p:nvSpPr>
        <p:spPr>
          <a:xfrm>
            <a:off x="1568850" y="4356675"/>
            <a:ext cx="1146300" cy="50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Recorder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8" name="Google Shape;238;p28"/>
          <p:cNvSpPr/>
          <p:nvPr/>
        </p:nvSpPr>
        <p:spPr>
          <a:xfrm>
            <a:off x="3942225" y="4356675"/>
            <a:ext cx="1146300" cy="50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Server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9" name="Google Shape;239;p28"/>
          <p:cNvSpPr/>
          <p:nvPr/>
        </p:nvSpPr>
        <p:spPr>
          <a:xfrm>
            <a:off x="6195175" y="4356675"/>
            <a:ext cx="1146300" cy="50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Viewer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Google Shape;245;p29"/>
          <p:cNvSpPr txBox="1"/>
          <p:nvPr>
            <p:ph idx="4294967295" type="title"/>
          </p:nvPr>
        </p:nvSpPr>
        <p:spPr>
          <a:xfrm>
            <a:off x="346425" y="0"/>
            <a:ext cx="34095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Transcription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246" name="Google Shape;2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1626" y="710750"/>
            <a:ext cx="2720750" cy="4061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825" y="813663"/>
            <a:ext cx="1018775" cy="76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9"/>
          <p:cNvSpPr txBox="1"/>
          <p:nvPr/>
        </p:nvSpPr>
        <p:spPr>
          <a:xfrm>
            <a:off x="1693350" y="813675"/>
            <a:ext cx="1346400" cy="7641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ABBEY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ROAD NW8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CITY OF </a:t>
            </a:r>
            <a:r>
              <a:rPr lang="en" sz="800">
                <a:latin typeface="Lato"/>
                <a:ea typeface="Lato"/>
                <a:cs typeface="Lato"/>
                <a:sym typeface="Lato"/>
              </a:rPr>
              <a:t>WESTMINSTER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49" name="Google Shape;249;p29"/>
          <p:cNvCxnSpPr/>
          <p:nvPr/>
        </p:nvCxnSpPr>
        <p:spPr>
          <a:xfrm>
            <a:off x="1250275" y="1195700"/>
            <a:ext cx="20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0" name="Google Shape;250;p29"/>
          <p:cNvPicPr preferRelativeResize="0"/>
          <p:nvPr/>
        </p:nvPicPr>
        <p:blipFill rotWithShape="1">
          <a:blip r:embed="rId5">
            <a:alphaModFix/>
          </a:blip>
          <a:srcRect b="25149" l="0" r="0" t="0"/>
          <a:stretch/>
        </p:blipFill>
        <p:spPr>
          <a:xfrm>
            <a:off x="6577350" y="617175"/>
            <a:ext cx="2061175" cy="115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1775" y="3304000"/>
            <a:ext cx="2797976" cy="161726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9"/>
          <p:cNvSpPr/>
          <p:nvPr/>
        </p:nvSpPr>
        <p:spPr>
          <a:xfrm>
            <a:off x="6409925" y="3994560"/>
            <a:ext cx="491100" cy="15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50.001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3" name="Google Shape;253;p29"/>
          <p:cNvSpPr/>
          <p:nvPr/>
        </p:nvSpPr>
        <p:spPr>
          <a:xfrm>
            <a:off x="6990883" y="3719831"/>
            <a:ext cx="449400" cy="15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W5C1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4" name="Google Shape;254;p29"/>
          <p:cNvSpPr/>
          <p:nvPr/>
        </p:nvSpPr>
        <p:spPr>
          <a:xfrm>
            <a:off x="7589788" y="3478743"/>
            <a:ext cx="491100" cy="15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lide1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5" name="Google Shape;255;p29"/>
          <p:cNvSpPr/>
          <p:nvPr/>
        </p:nvSpPr>
        <p:spPr>
          <a:xfrm>
            <a:off x="8196326" y="3259425"/>
            <a:ext cx="668700" cy="15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Video url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6" name="Google Shape;256;p29"/>
          <p:cNvSpPr/>
          <p:nvPr/>
        </p:nvSpPr>
        <p:spPr>
          <a:xfrm>
            <a:off x="8196326" y="3478750"/>
            <a:ext cx="668700" cy="15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texts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7" name="Google Shape;257;p29"/>
          <p:cNvSpPr/>
          <p:nvPr/>
        </p:nvSpPr>
        <p:spPr>
          <a:xfrm>
            <a:off x="8196326" y="3698075"/>
            <a:ext cx="668700" cy="15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discussions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58" name="Google Shape;258;p29"/>
          <p:cNvCxnSpPr>
            <a:stCxn id="254" idx="3"/>
            <a:endCxn id="255" idx="1"/>
          </p:cNvCxnSpPr>
          <p:nvPr/>
        </p:nvCxnSpPr>
        <p:spPr>
          <a:xfrm flipH="1" rot="10800000">
            <a:off x="8080888" y="3335193"/>
            <a:ext cx="115500" cy="219300"/>
          </a:xfrm>
          <a:prstGeom prst="bentConnector3">
            <a:avLst>
              <a:gd fmla="val 4997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" name="Google Shape;259;p29"/>
          <p:cNvCxnSpPr>
            <a:stCxn id="254" idx="3"/>
            <a:endCxn id="256" idx="1"/>
          </p:cNvCxnSpPr>
          <p:nvPr/>
        </p:nvCxnSpPr>
        <p:spPr>
          <a:xfrm>
            <a:off x="8080888" y="3554493"/>
            <a:ext cx="115500" cy="600"/>
          </a:xfrm>
          <a:prstGeom prst="bentConnector3">
            <a:avLst>
              <a:gd fmla="val 4997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" name="Google Shape;260;p29"/>
          <p:cNvCxnSpPr>
            <a:stCxn id="254" idx="3"/>
            <a:endCxn id="257" idx="1"/>
          </p:cNvCxnSpPr>
          <p:nvPr/>
        </p:nvCxnSpPr>
        <p:spPr>
          <a:xfrm>
            <a:off x="8080888" y="3554493"/>
            <a:ext cx="115500" cy="219300"/>
          </a:xfrm>
          <a:prstGeom prst="bentConnector3">
            <a:avLst>
              <a:gd fmla="val 4997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" name="Google Shape;261;p29"/>
          <p:cNvSpPr/>
          <p:nvPr/>
        </p:nvSpPr>
        <p:spPr>
          <a:xfrm>
            <a:off x="7589788" y="4143793"/>
            <a:ext cx="491100" cy="15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slide2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2" name="Google Shape;262;p29"/>
          <p:cNvSpPr/>
          <p:nvPr/>
        </p:nvSpPr>
        <p:spPr>
          <a:xfrm>
            <a:off x="8196326" y="3924475"/>
            <a:ext cx="668700" cy="15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Video url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3" name="Google Shape;263;p29"/>
          <p:cNvSpPr/>
          <p:nvPr/>
        </p:nvSpPr>
        <p:spPr>
          <a:xfrm>
            <a:off x="8196326" y="4143800"/>
            <a:ext cx="668700" cy="15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texts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4" name="Google Shape;264;p29"/>
          <p:cNvSpPr/>
          <p:nvPr/>
        </p:nvSpPr>
        <p:spPr>
          <a:xfrm>
            <a:off x="8196326" y="4363125"/>
            <a:ext cx="668700" cy="15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discussions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65" name="Google Shape;265;p29"/>
          <p:cNvCxnSpPr>
            <a:stCxn id="261" idx="3"/>
            <a:endCxn id="262" idx="1"/>
          </p:cNvCxnSpPr>
          <p:nvPr/>
        </p:nvCxnSpPr>
        <p:spPr>
          <a:xfrm flipH="1" rot="10800000">
            <a:off x="8080888" y="4000243"/>
            <a:ext cx="115500" cy="219300"/>
          </a:xfrm>
          <a:prstGeom prst="bentConnector3">
            <a:avLst>
              <a:gd fmla="val 4997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29"/>
          <p:cNvCxnSpPr>
            <a:stCxn id="261" idx="3"/>
            <a:endCxn id="263" idx="1"/>
          </p:cNvCxnSpPr>
          <p:nvPr/>
        </p:nvCxnSpPr>
        <p:spPr>
          <a:xfrm>
            <a:off x="8080888" y="4219543"/>
            <a:ext cx="115500" cy="600"/>
          </a:xfrm>
          <a:prstGeom prst="bentConnector3">
            <a:avLst>
              <a:gd fmla="val 4997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29"/>
          <p:cNvCxnSpPr>
            <a:stCxn id="261" idx="3"/>
            <a:endCxn id="264" idx="1"/>
          </p:cNvCxnSpPr>
          <p:nvPr/>
        </p:nvCxnSpPr>
        <p:spPr>
          <a:xfrm>
            <a:off x="8080888" y="4219543"/>
            <a:ext cx="115500" cy="219300"/>
          </a:xfrm>
          <a:prstGeom prst="bentConnector3">
            <a:avLst>
              <a:gd fmla="val 4997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29"/>
          <p:cNvCxnSpPr>
            <a:stCxn id="253" idx="3"/>
            <a:endCxn id="254" idx="1"/>
          </p:cNvCxnSpPr>
          <p:nvPr/>
        </p:nvCxnSpPr>
        <p:spPr>
          <a:xfrm flipH="1" rot="10800000">
            <a:off x="7440283" y="3554381"/>
            <a:ext cx="149400" cy="241200"/>
          </a:xfrm>
          <a:prstGeom prst="bentConnector3">
            <a:avLst>
              <a:gd fmla="val 5003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29"/>
          <p:cNvCxnSpPr>
            <a:stCxn id="253" idx="3"/>
            <a:endCxn id="261" idx="1"/>
          </p:cNvCxnSpPr>
          <p:nvPr/>
        </p:nvCxnSpPr>
        <p:spPr>
          <a:xfrm>
            <a:off x="7440283" y="3795581"/>
            <a:ext cx="149400" cy="423900"/>
          </a:xfrm>
          <a:prstGeom prst="bentConnector3">
            <a:avLst>
              <a:gd fmla="val 5003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29"/>
          <p:cNvSpPr/>
          <p:nvPr/>
        </p:nvSpPr>
        <p:spPr>
          <a:xfrm>
            <a:off x="7589788" y="4438843"/>
            <a:ext cx="491100" cy="15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71" name="Google Shape;271;p29"/>
          <p:cNvCxnSpPr>
            <a:stCxn id="253" idx="3"/>
            <a:endCxn id="270" idx="1"/>
          </p:cNvCxnSpPr>
          <p:nvPr/>
        </p:nvCxnSpPr>
        <p:spPr>
          <a:xfrm>
            <a:off x="7440283" y="3795581"/>
            <a:ext cx="149400" cy="719100"/>
          </a:xfrm>
          <a:prstGeom prst="bentConnector3">
            <a:avLst>
              <a:gd fmla="val 5003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" name="Google Shape;272;p29"/>
          <p:cNvCxnSpPr>
            <a:stCxn id="252" idx="3"/>
            <a:endCxn id="253" idx="1"/>
          </p:cNvCxnSpPr>
          <p:nvPr/>
        </p:nvCxnSpPr>
        <p:spPr>
          <a:xfrm flipH="1" rot="10800000">
            <a:off x="6901025" y="3795510"/>
            <a:ext cx="90000" cy="274800"/>
          </a:xfrm>
          <a:prstGeom prst="bentConnector3">
            <a:avLst>
              <a:gd fmla="val 4992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29"/>
          <p:cNvSpPr/>
          <p:nvPr/>
        </p:nvSpPr>
        <p:spPr>
          <a:xfrm>
            <a:off x="6990883" y="4710331"/>
            <a:ext cx="449400" cy="15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74" name="Google Shape;274;p29"/>
          <p:cNvCxnSpPr>
            <a:stCxn id="252" idx="3"/>
            <a:endCxn id="273" idx="1"/>
          </p:cNvCxnSpPr>
          <p:nvPr/>
        </p:nvCxnSpPr>
        <p:spPr>
          <a:xfrm>
            <a:off x="6901025" y="4070310"/>
            <a:ext cx="90000" cy="715800"/>
          </a:xfrm>
          <a:prstGeom prst="bentConnector3">
            <a:avLst>
              <a:gd fmla="val 4992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1175" y="484925"/>
            <a:ext cx="2081658" cy="4442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p30"/>
          <p:cNvGrpSpPr/>
          <p:nvPr/>
        </p:nvGrpSpPr>
        <p:grpSpPr>
          <a:xfrm>
            <a:off x="5503355" y="874025"/>
            <a:ext cx="2683465" cy="566100"/>
            <a:chOff x="5652175" y="2313675"/>
            <a:chExt cx="2810500" cy="566100"/>
          </a:xfrm>
        </p:grpSpPr>
        <p:sp>
          <p:nvSpPr>
            <p:cNvPr id="281" name="Google Shape;281;p30"/>
            <p:cNvSpPr/>
            <p:nvPr/>
          </p:nvSpPr>
          <p:spPr>
            <a:xfrm>
              <a:off x="6175750" y="2313675"/>
              <a:ext cx="2286900" cy="5661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0"/>
            <p:cNvSpPr txBox="1"/>
            <p:nvPr/>
          </p:nvSpPr>
          <p:spPr>
            <a:xfrm>
              <a:off x="6225275" y="2313675"/>
              <a:ext cx="2237400" cy="5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Search</a:t>
              </a:r>
              <a:endParaRPr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Quickly navigate to certain content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83" name="Google Shape;283;p30"/>
            <p:cNvCxnSpPr/>
            <p:nvPr/>
          </p:nvCxnSpPr>
          <p:spPr>
            <a:xfrm>
              <a:off x="5652175" y="2606475"/>
              <a:ext cx="523500" cy="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  <p:sp>
        <p:nvSpPr>
          <p:cNvPr id="284" name="Google Shape;284;p30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" name="Google Shape;285;p30"/>
          <p:cNvSpPr txBox="1"/>
          <p:nvPr>
            <p:ph idx="4294967295" type="title"/>
          </p:nvPr>
        </p:nvSpPr>
        <p:spPr>
          <a:xfrm>
            <a:off x="346425" y="0"/>
            <a:ext cx="34095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Education</a:t>
            </a:r>
            <a:endParaRPr sz="1400">
              <a:solidFill>
                <a:srgbClr val="FFFFFF"/>
              </a:solidFill>
            </a:endParaRPr>
          </a:p>
        </p:txBody>
      </p:sp>
      <p:grpSp>
        <p:nvGrpSpPr>
          <p:cNvPr id="286" name="Google Shape;286;p30"/>
          <p:cNvGrpSpPr/>
          <p:nvPr/>
        </p:nvGrpSpPr>
        <p:grpSpPr>
          <a:xfrm>
            <a:off x="5054500" y="2797869"/>
            <a:ext cx="3132325" cy="479996"/>
            <a:chOff x="5330350" y="2313675"/>
            <a:chExt cx="3132325" cy="566100"/>
          </a:xfrm>
        </p:grpSpPr>
        <p:sp>
          <p:nvSpPr>
            <p:cNvPr id="287" name="Google Shape;287;p30"/>
            <p:cNvSpPr/>
            <p:nvPr/>
          </p:nvSpPr>
          <p:spPr>
            <a:xfrm>
              <a:off x="6175750" y="2313675"/>
              <a:ext cx="2286900" cy="5661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0"/>
            <p:cNvSpPr txBox="1"/>
            <p:nvPr/>
          </p:nvSpPr>
          <p:spPr>
            <a:xfrm>
              <a:off x="6225275" y="2313675"/>
              <a:ext cx="2237400" cy="5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Comments</a:t>
              </a:r>
              <a:endParaRPr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Post questions, share ideas and discuss 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89" name="Google Shape;289;p30"/>
            <p:cNvCxnSpPr/>
            <p:nvPr/>
          </p:nvCxnSpPr>
          <p:spPr>
            <a:xfrm>
              <a:off x="5330350" y="2606478"/>
              <a:ext cx="845400" cy="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  <p:grpSp>
        <p:nvGrpSpPr>
          <p:cNvPr id="290" name="Google Shape;290;p30"/>
          <p:cNvGrpSpPr/>
          <p:nvPr/>
        </p:nvGrpSpPr>
        <p:grpSpPr>
          <a:xfrm>
            <a:off x="5054500" y="4122241"/>
            <a:ext cx="3132325" cy="650336"/>
            <a:chOff x="5330350" y="2313675"/>
            <a:chExt cx="3132325" cy="566100"/>
          </a:xfrm>
        </p:grpSpPr>
        <p:sp>
          <p:nvSpPr>
            <p:cNvPr id="291" name="Google Shape;291;p30"/>
            <p:cNvSpPr/>
            <p:nvPr/>
          </p:nvSpPr>
          <p:spPr>
            <a:xfrm>
              <a:off x="6175750" y="2313675"/>
              <a:ext cx="2286900" cy="5661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0"/>
            <p:cNvSpPr txBox="1"/>
            <p:nvPr/>
          </p:nvSpPr>
          <p:spPr>
            <a:xfrm>
              <a:off x="6225275" y="2313675"/>
              <a:ext cx="2237400" cy="5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Realtime</a:t>
              </a:r>
              <a:endParaRPr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Easily </a:t>
              </a: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copy notes from </a:t>
              </a: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whiteboard</a:t>
              </a: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 without the need to type.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93" name="Google Shape;293;p30"/>
            <p:cNvCxnSpPr/>
            <p:nvPr/>
          </p:nvCxnSpPr>
          <p:spPr>
            <a:xfrm>
              <a:off x="5330350" y="2606478"/>
              <a:ext cx="845400" cy="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  <p:grpSp>
        <p:nvGrpSpPr>
          <p:cNvPr id="294" name="Google Shape;294;p30"/>
          <p:cNvGrpSpPr/>
          <p:nvPr/>
        </p:nvGrpSpPr>
        <p:grpSpPr>
          <a:xfrm>
            <a:off x="1094300" y="2229491"/>
            <a:ext cx="2765125" cy="878252"/>
            <a:chOff x="1124900" y="2338224"/>
            <a:chExt cx="2765125" cy="695700"/>
          </a:xfrm>
        </p:grpSpPr>
        <p:sp>
          <p:nvSpPr>
            <p:cNvPr id="295" name="Google Shape;295;p30"/>
            <p:cNvSpPr/>
            <p:nvPr/>
          </p:nvSpPr>
          <p:spPr>
            <a:xfrm>
              <a:off x="1124900" y="2338224"/>
              <a:ext cx="2286900" cy="6957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0"/>
            <p:cNvSpPr txBox="1"/>
            <p:nvPr/>
          </p:nvSpPr>
          <p:spPr>
            <a:xfrm>
              <a:off x="1174425" y="2338224"/>
              <a:ext cx="2237400" cy="69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Content recognition</a:t>
              </a:r>
              <a:endParaRPr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Recognize text and handwriting on whiteboard and slides, and also instructors’ words 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97" name="Google Shape;297;p30"/>
            <p:cNvCxnSpPr>
              <a:endCxn id="296" idx="3"/>
            </p:cNvCxnSpPr>
            <p:nvPr/>
          </p:nvCxnSpPr>
          <p:spPr>
            <a:xfrm rot="10800000">
              <a:off x="3411825" y="2686074"/>
              <a:ext cx="478200" cy="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  <p:grpSp>
        <p:nvGrpSpPr>
          <p:cNvPr id="298" name="Google Shape;298;p30"/>
          <p:cNvGrpSpPr/>
          <p:nvPr/>
        </p:nvGrpSpPr>
        <p:grpSpPr>
          <a:xfrm>
            <a:off x="899017" y="1317574"/>
            <a:ext cx="3012051" cy="580283"/>
            <a:chOff x="1124900" y="2338224"/>
            <a:chExt cx="2765125" cy="695700"/>
          </a:xfrm>
        </p:grpSpPr>
        <p:sp>
          <p:nvSpPr>
            <p:cNvPr id="299" name="Google Shape;299;p30"/>
            <p:cNvSpPr/>
            <p:nvPr/>
          </p:nvSpPr>
          <p:spPr>
            <a:xfrm>
              <a:off x="1124900" y="2338224"/>
              <a:ext cx="2286900" cy="6957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0"/>
            <p:cNvSpPr txBox="1"/>
            <p:nvPr/>
          </p:nvSpPr>
          <p:spPr>
            <a:xfrm>
              <a:off x="1174425" y="2338224"/>
              <a:ext cx="2237400" cy="69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Video slicing</a:t>
              </a:r>
              <a:endParaRPr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Captured video is attached to individual slide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301" name="Google Shape;301;p30"/>
            <p:cNvCxnSpPr>
              <a:endCxn id="300" idx="3"/>
            </p:cNvCxnSpPr>
            <p:nvPr/>
          </p:nvCxnSpPr>
          <p:spPr>
            <a:xfrm rot="10800000">
              <a:off x="3411825" y="2686074"/>
              <a:ext cx="478200" cy="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1"/>
          <p:cNvSpPr txBox="1"/>
          <p:nvPr>
            <p:ph type="title"/>
          </p:nvPr>
        </p:nvSpPr>
        <p:spPr>
          <a:xfrm>
            <a:off x="727800" y="4908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</a:t>
            </a:r>
            <a:endParaRPr/>
          </a:p>
        </p:txBody>
      </p:sp>
      <p:sp>
        <p:nvSpPr>
          <p:cNvPr id="307" name="Google Shape;307;p31"/>
          <p:cNvSpPr/>
          <p:nvPr/>
        </p:nvSpPr>
        <p:spPr>
          <a:xfrm>
            <a:off x="3661513" y="1490850"/>
            <a:ext cx="1496400" cy="45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Traditional Lecture Capture System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31"/>
          <p:cNvSpPr/>
          <p:nvPr/>
        </p:nvSpPr>
        <p:spPr>
          <a:xfrm>
            <a:off x="5157913" y="1490850"/>
            <a:ext cx="1496400" cy="45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Our Solution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31"/>
          <p:cNvSpPr/>
          <p:nvPr/>
        </p:nvSpPr>
        <p:spPr>
          <a:xfrm>
            <a:off x="2459738" y="1950750"/>
            <a:ext cx="4194600" cy="535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1"/>
          <p:cNvSpPr/>
          <p:nvPr/>
        </p:nvSpPr>
        <p:spPr>
          <a:xfrm>
            <a:off x="2459738" y="2485950"/>
            <a:ext cx="4194600" cy="535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1"/>
          <p:cNvSpPr/>
          <p:nvPr/>
        </p:nvSpPr>
        <p:spPr>
          <a:xfrm>
            <a:off x="2459738" y="3021150"/>
            <a:ext cx="4194600" cy="535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1"/>
          <p:cNvSpPr/>
          <p:nvPr/>
        </p:nvSpPr>
        <p:spPr>
          <a:xfrm>
            <a:off x="2459738" y="3556350"/>
            <a:ext cx="4194600" cy="535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1"/>
          <p:cNvSpPr txBox="1"/>
          <p:nvPr/>
        </p:nvSpPr>
        <p:spPr>
          <a:xfrm>
            <a:off x="2450974" y="2580150"/>
            <a:ext cx="12804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Transcription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4" name="Google Shape;314;p31"/>
          <p:cNvSpPr txBox="1"/>
          <p:nvPr/>
        </p:nvSpPr>
        <p:spPr>
          <a:xfrm>
            <a:off x="2551463" y="2044950"/>
            <a:ext cx="7761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Replay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5" name="Google Shape;315;p31"/>
          <p:cNvSpPr txBox="1"/>
          <p:nvPr/>
        </p:nvSpPr>
        <p:spPr>
          <a:xfrm>
            <a:off x="2551463" y="3115350"/>
            <a:ext cx="10794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Search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6" name="Google Shape;3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3540" y="2079313"/>
            <a:ext cx="385139" cy="27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3540" y="2614500"/>
            <a:ext cx="385139" cy="27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3540" y="3184075"/>
            <a:ext cx="385139" cy="27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7153" y="2079300"/>
            <a:ext cx="385139" cy="27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9763" y="2523600"/>
            <a:ext cx="459900" cy="4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9763" y="3093163"/>
            <a:ext cx="459900" cy="4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1"/>
          <p:cNvSpPr/>
          <p:nvPr/>
        </p:nvSpPr>
        <p:spPr>
          <a:xfrm>
            <a:off x="2459738" y="4091550"/>
            <a:ext cx="4194600" cy="535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1"/>
          <p:cNvSpPr txBox="1"/>
          <p:nvPr/>
        </p:nvSpPr>
        <p:spPr>
          <a:xfrm>
            <a:off x="2551463" y="4185750"/>
            <a:ext cx="10794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Cost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4" name="Google Shape;32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6165" y="3684913"/>
            <a:ext cx="385139" cy="27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9763" y="3592350"/>
            <a:ext cx="459900" cy="4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1"/>
          <p:cNvSpPr txBox="1"/>
          <p:nvPr/>
        </p:nvSpPr>
        <p:spPr>
          <a:xfrm>
            <a:off x="3870037" y="4185750"/>
            <a:ext cx="10794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$XX,XXX</a:t>
            </a:r>
            <a:endParaRPr>
              <a:solidFill>
                <a:srgbClr val="CC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7" name="Google Shape;327;p31"/>
          <p:cNvSpPr txBox="1"/>
          <p:nvPr/>
        </p:nvSpPr>
        <p:spPr>
          <a:xfrm>
            <a:off x="5218963" y="4185750"/>
            <a:ext cx="13743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CB61D"/>
                </a:solidFill>
                <a:latin typeface="Lato"/>
                <a:ea typeface="Lato"/>
                <a:cs typeface="Lato"/>
                <a:sym typeface="Lato"/>
              </a:rPr>
              <a:t>1 Android Phone</a:t>
            </a:r>
            <a:endParaRPr b="1" sz="1000">
              <a:solidFill>
                <a:srgbClr val="4CB61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8" name="Google Shape;328;p31"/>
          <p:cNvSpPr txBox="1"/>
          <p:nvPr/>
        </p:nvSpPr>
        <p:spPr>
          <a:xfrm>
            <a:off x="2551463" y="3650550"/>
            <a:ext cx="10794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Discussion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9" name="Google Shape;329;p31"/>
          <p:cNvCxnSpPr/>
          <p:nvPr/>
        </p:nvCxnSpPr>
        <p:spPr>
          <a:xfrm>
            <a:off x="3661525" y="1037175"/>
            <a:ext cx="0" cy="3589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0" name="Google Shape;330;p31"/>
          <p:cNvCxnSpPr/>
          <p:nvPr/>
        </p:nvCxnSpPr>
        <p:spPr>
          <a:xfrm>
            <a:off x="5157925" y="1121825"/>
            <a:ext cx="0" cy="35049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 txBox="1"/>
          <p:nvPr>
            <p:ph type="title"/>
          </p:nvPr>
        </p:nvSpPr>
        <p:spPr>
          <a:xfrm>
            <a:off x="727800" y="4908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</a:t>
            </a:r>
            <a:endParaRPr/>
          </a:p>
        </p:txBody>
      </p:sp>
      <p:sp>
        <p:nvSpPr>
          <p:cNvPr id="336" name="Google Shape;336;p32"/>
          <p:cNvSpPr/>
          <p:nvPr/>
        </p:nvSpPr>
        <p:spPr>
          <a:xfrm>
            <a:off x="3661513" y="1490850"/>
            <a:ext cx="1496400" cy="45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Traditional Lecture Capture System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7" name="Google Shape;337;p32"/>
          <p:cNvSpPr/>
          <p:nvPr/>
        </p:nvSpPr>
        <p:spPr>
          <a:xfrm>
            <a:off x="5157913" y="1490850"/>
            <a:ext cx="1496400" cy="45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Our Solution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8" name="Google Shape;338;p32"/>
          <p:cNvSpPr/>
          <p:nvPr/>
        </p:nvSpPr>
        <p:spPr>
          <a:xfrm>
            <a:off x="2459738" y="1950750"/>
            <a:ext cx="4194600" cy="535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2"/>
          <p:cNvSpPr/>
          <p:nvPr/>
        </p:nvSpPr>
        <p:spPr>
          <a:xfrm>
            <a:off x="2459738" y="2485950"/>
            <a:ext cx="4194600" cy="535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2"/>
          <p:cNvSpPr/>
          <p:nvPr/>
        </p:nvSpPr>
        <p:spPr>
          <a:xfrm>
            <a:off x="2459738" y="3021150"/>
            <a:ext cx="4194600" cy="535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2"/>
          <p:cNvSpPr/>
          <p:nvPr/>
        </p:nvSpPr>
        <p:spPr>
          <a:xfrm>
            <a:off x="2459738" y="3556350"/>
            <a:ext cx="4194600" cy="535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2"/>
          <p:cNvSpPr txBox="1"/>
          <p:nvPr/>
        </p:nvSpPr>
        <p:spPr>
          <a:xfrm>
            <a:off x="2450974" y="2580150"/>
            <a:ext cx="12804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Transcription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3" name="Google Shape;343;p32"/>
          <p:cNvSpPr txBox="1"/>
          <p:nvPr/>
        </p:nvSpPr>
        <p:spPr>
          <a:xfrm>
            <a:off x="2551463" y="2044950"/>
            <a:ext cx="7761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Replay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4" name="Google Shape;344;p32"/>
          <p:cNvSpPr txBox="1"/>
          <p:nvPr/>
        </p:nvSpPr>
        <p:spPr>
          <a:xfrm>
            <a:off x="2551463" y="3115350"/>
            <a:ext cx="10794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Search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5" name="Google Shape;34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3540" y="2079313"/>
            <a:ext cx="385139" cy="27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3540" y="2614500"/>
            <a:ext cx="385139" cy="27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3540" y="3184075"/>
            <a:ext cx="385139" cy="27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7153" y="2079300"/>
            <a:ext cx="385139" cy="27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9763" y="2523600"/>
            <a:ext cx="459900" cy="4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9763" y="3093163"/>
            <a:ext cx="459900" cy="4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2"/>
          <p:cNvSpPr/>
          <p:nvPr/>
        </p:nvSpPr>
        <p:spPr>
          <a:xfrm>
            <a:off x="2459738" y="4091550"/>
            <a:ext cx="4194600" cy="535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2"/>
          <p:cNvSpPr txBox="1"/>
          <p:nvPr/>
        </p:nvSpPr>
        <p:spPr>
          <a:xfrm>
            <a:off x="2551463" y="4185750"/>
            <a:ext cx="10794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Cost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3" name="Google Shape;3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6165" y="3684913"/>
            <a:ext cx="385139" cy="27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9763" y="3592350"/>
            <a:ext cx="459900" cy="4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2"/>
          <p:cNvSpPr txBox="1"/>
          <p:nvPr/>
        </p:nvSpPr>
        <p:spPr>
          <a:xfrm>
            <a:off x="3870037" y="4185750"/>
            <a:ext cx="10794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$XX,XXX</a:t>
            </a:r>
            <a:endParaRPr>
              <a:solidFill>
                <a:srgbClr val="CC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6" name="Google Shape;356;p32"/>
          <p:cNvSpPr txBox="1"/>
          <p:nvPr/>
        </p:nvSpPr>
        <p:spPr>
          <a:xfrm>
            <a:off x="5218963" y="4185750"/>
            <a:ext cx="13743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CB61D"/>
                </a:solidFill>
                <a:latin typeface="Lato"/>
                <a:ea typeface="Lato"/>
                <a:cs typeface="Lato"/>
                <a:sym typeface="Lato"/>
              </a:rPr>
              <a:t>1 Android Phone</a:t>
            </a:r>
            <a:endParaRPr b="1" sz="1000">
              <a:solidFill>
                <a:srgbClr val="4CB61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7" name="Google Shape;357;p32"/>
          <p:cNvSpPr txBox="1"/>
          <p:nvPr/>
        </p:nvSpPr>
        <p:spPr>
          <a:xfrm>
            <a:off x="2551463" y="3650550"/>
            <a:ext cx="10794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Discussion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58" name="Google Shape;358;p32"/>
          <p:cNvCxnSpPr/>
          <p:nvPr/>
        </p:nvCxnSpPr>
        <p:spPr>
          <a:xfrm>
            <a:off x="3661525" y="1037175"/>
            <a:ext cx="0" cy="3589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32"/>
          <p:cNvCxnSpPr/>
          <p:nvPr/>
        </p:nvCxnSpPr>
        <p:spPr>
          <a:xfrm>
            <a:off x="5157925" y="1121825"/>
            <a:ext cx="0" cy="35049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Schedule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4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0" name="Google Shape;370;p34"/>
          <p:cNvSpPr txBox="1"/>
          <p:nvPr>
            <p:ph idx="4294967295" type="title"/>
          </p:nvPr>
        </p:nvSpPr>
        <p:spPr>
          <a:xfrm>
            <a:off x="346425" y="0"/>
            <a:ext cx="2280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Project Architecture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371" name="Google Shape;371;p34"/>
          <p:cNvSpPr/>
          <p:nvPr/>
        </p:nvSpPr>
        <p:spPr>
          <a:xfrm>
            <a:off x="3998850" y="905600"/>
            <a:ext cx="1146300" cy="5022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EScribe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2" name="Google Shape;372;p34"/>
          <p:cNvSpPr/>
          <p:nvPr/>
        </p:nvSpPr>
        <p:spPr>
          <a:xfrm>
            <a:off x="3284275" y="1648475"/>
            <a:ext cx="1146300" cy="5022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Server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3" name="Google Shape;373;p34"/>
          <p:cNvSpPr/>
          <p:nvPr/>
        </p:nvSpPr>
        <p:spPr>
          <a:xfrm>
            <a:off x="1041550" y="2624875"/>
            <a:ext cx="1146300" cy="5022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Recorder App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374" name="Google Shape;374;p34"/>
          <p:cNvSpPr/>
          <p:nvPr/>
        </p:nvSpPr>
        <p:spPr>
          <a:xfrm>
            <a:off x="2520200" y="2624875"/>
            <a:ext cx="1146300" cy="5022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Video processing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5" name="Google Shape;375;p34"/>
          <p:cNvSpPr/>
          <p:nvPr/>
        </p:nvSpPr>
        <p:spPr>
          <a:xfrm>
            <a:off x="3998850" y="2624875"/>
            <a:ext cx="1146300" cy="5022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Database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6" name="Google Shape;376;p34"/>
          <p:cNvSpPr/>
          <p:nvPr/>
        </p:nvSpPr>
        <p:spPr>
          <a:xfrm>
            <a:off x="5477500" y="2624875"/>
            <a:ext cx="1146300" cy="5022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UI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7" name="Google Shape;377;p34"/>
          <p:cNvSpPr/>
          <p:nvPr/>
        </p:nvSpPr>
        <p:spPr>
          <a:xfrm>
            <a:off x="6956150" y="2624875"/>
            <a:ext cx="1146300" cy="5022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Logic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8" name="Google Shape;378;p34"/>
          <p:cNvSpPr/>
          <p:nvPr/>
        </p:nvSpPr>
        <p:spPr>
          <a:xfrm>
            <a:off x="6206250" y="1648475"/>
            <a:ext cx="1146300" cy="5022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Viewer App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79" name="Google Shape;379;p34"/>
          <p:cNvCxnSpPr>
            <a:stCxn id="371" idx="2"/>
            <a:endCxn id="372" idx="0"/>
          </p:cNvCxnSpPr>
          <p:nvPr/>
        </p:nvCxnSpPr>
        <p:spPr>
          <a:xfrm rot="5400000">
            <a:off x="4094400" y="1170800"/>
            <a:ext cx="240600" cy="7146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0" name="Google Shape;380;p34"/>
          <p:cNvCxnSpPr>
            <a:stCxn id="371" idx="2"/>
            <a:endCxn id="378" idx="0"/>
          </p:cNvCxnSpPr>
          <p:nvPr/>
        </p:nvCxnSpPr>
        <p:spPr>
          <a:xfrm flipH="1" rot="-5400000">
            <a:off x="5555400" y="424400"/>
            <a:ext cx="240600" cy="22074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1" name="Google Shape;381;p34"/>
          <p:cNvCxnSpPr>
            <a:stCxn id="371" idx="2"/>
            <a:endCxn id="373" idx="0"/>
          </p:cNvCxnSpPr>
          <p:nvPr/>
        </p:nvCxnSpPr>
        <p:spPr>
          <a:xfrm rot="5400000">
            <a:off x="2484750" y="537650"/>
            <a:ext cx="1217100" cy="2957400"/>
          </a:xfrm>
          <a:prstGeom prst="bentConnector3">
            <a:avLst>
              <a:gd fmla="val 98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2" name="Google Shape;382;p34"/>
          <p:cNvCxnSpPr>
            <a:stCxn id="372" idx="2"/>
            <a:endCxn id="374" idx="0"/>
          </p:cNvCxnSpPr>
          <p:nvPr/>
        </p:nvCxnSpPr>
        <p:spPr>
          <a:xfrm rot="5400000">
            <a:off x="3238225" y="2005775"/>
            <a:ext cx="474300" cy="764100"/>
          </a:xfrm>
          <a:prstGeom prst="bentConnector3">
            <a:avLst>
              <a:gd fmla="val 4998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3" name="Google Shape;383;p34"/>
          <p:cNvCxnSpPr>
            <a:stCxn id="372" idx="2"/>
            <a:endCxn id="375" idx="0"/>
          </p:cNvCxnSpPr>
          <p:nvPr/>
        </p:nvCxnSpPr>
        <p:spPr>
          <a:xfrm flipH="1" rot="-5400000">
            <a:off x="3977575" y="2030525"/>
            <a:ext cx="474300" cy="714600"/>
          </a:xfrm>
          <a:prstGeom prst="bentConnector3">
            <a:avLst>
              <a:gd fmla="val 4998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4" name="Google Shape;384;p34"/>
          <p:cNvCxnSpPr>
            <a:stCxn id="378" idx="2"/>
            <a:endCxn id="376" idx="0"/>
          </p:cNvCxnSpPr>
          <p:nvPr/>
        </p:nvCxnSpPr>
        <p:spPr>
          <a:xfrm rot="5400000">
            <a:off x="6177900" y="2023475"/>
            <a:ext cx="474300" cy="728700"/>
          </a:xfrm>
          <a:prstGeom prst="bentConnector3">
            <a:avLst>
              <a:gd fmla="val 4998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" name="Google Shape;385;p34"/>
          <p:cNvCxnSpPr>
            <a:stCxn id="378" idx="2"/>
            <a:endCxn id="377" idx="0"/>
          </p:cNvCxnSpPr>
          <p:nvPr/>
        </p:nvCxnSpPr>
        <p:spPr>
          <a:xfrm flipH="1" rot="-5400000">
            <a:off x="6917250" y="2012825"/>
            <a:ext cx="474300" cy="750000"/>
          </a:xfrm>
          <a:prstGeom prst="bentConnector3">
            <a:avLst>
              <a:gd fmla="val 4998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6" name="Google Shape;386;p34"/>
          <p:cNvSpPr/>
          <p:nvPr/>
        </p:nvSpPr>
        <p:spPr>
          <a:xfrm>
            <a:off x="2520200" y="3349900"/>
            <a:ext cx="1146300" cy="50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He Yuhang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387" name="Google Shape;387;p34"/>
          <p:cNvSpPr/>
          <p:nvPr/>
        </p:nvSpPr>
        <p:spPr>
          <a:xfrm>
            <a:off x="3998850" y="3349900"/>
            <a:ext cx="1146300" cy="50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Hua Guoqiang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388" name="Google Shape;388;p34"/>
          <p:cNvSpPr/>
          <p:nvPr/>
        </p:nvSpPr>
        <p:spPr>
          <a:xfrm>
            <a:off x="5477500" y="3349900"/>
            <a:ext cx="1146300" cy="50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Wang Zilin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389" name="Google Shape;389;p34"/>
          <p:cNvSpPr/>
          <p:nvPr/>
        </p:nvSpPr>
        <p:spPr>
          <a:xfrm>
            <a:off x="6956150" y="3349900"/>
            <a:ext cx="1146300" cy="50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Chen Yan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390" name="Google Shape;390;p34"/>
          <p:cNvSpPr/>
          <p:nvPr/>
        </p:nvSpPr>
        <p:spPr>
          <a:xfrm>
            <a:off x="1041550" y="3349900"/>
            <a:ext cx="1146300" cy="50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Leo Ding Hao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391" name="Google Shape;391;p34"/>
          <p:cNvSpPr/>
          <p:nvPr/>
        </p:nvSpPr>
        <p:spPr>
          <a:xfrm>
            <a:off x="1041550" y="3965425"/>
            <a:ext cx="1146300" cy="50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Wang Kai Kang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92" name="Google Shape;392;p34"/>
          <p:cNvSpPr/>
          <p:nvPr/>
        </p:nvSpPr>
        <p:spPr>
          <a:xfrm>
            <a:off x="6956150" y="3965425"/>
            <a:ext cx="1146300" cy="50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Wang Tian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7" name="Google Shape;397;p35"/>
          <p:cNvCxnSpPr/>
          <p:nvPr/>
        </p:nvCxnSpPr>
        <p:spPr>
          <a:xfrm>
            <a:off x="38400" y="788425"/>
            <a:ext cx="90600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35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9" name="Google Shape;399;p35"/>
          <p:cNvSpPr txBox="1"/>
          <p:nvPr>
            <p:ph idx="4294967295" type="title"/>
          </p:nvPr>
        </p:nvSpPr>
        <p:spPr>
          <a:xfrm>
            <a:off x="346425" y="0"/>
            <a:ext cx="2280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Project Schedule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00" name="Google Shape;400;p35"/>
          <p:cNvSpPr txBox="1"/>
          <p:nvPr/>
        </p:nvSpPr>
        <p:spPr>
          <a:xfrm>
            <a:off x="3134674" y="640000"/>
            <a:ext cx="914100" cy="244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Week 7</a:t>
            </a:r>
            <a:endParaRPr sz="7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1" name="Google Shape;401;p35"/>
          <p:cNvSpPr txBox="1"/>
          <p:nvPr/>
        </p:nvSpPr>
        <p:spPr>
          <a:xfrm>
            <a:off x="5101705" y="640000"/>
            <a:ext cx="903600" cy="244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Week 9</a:t>
            </a:r>
            <a:endParaRPr sz="7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2" name="Google Shape;402;p35"/>
          <p:cNvSpPr txBox="1"/>
          <p:nvPr/>
        </p:nvSpPr>
        <p:spPr>
          <a:xfrm>
            <a:off x="2159083" y="1718613"/>
            <a:ext cx="2866500" cy="361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Recorder App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3" name="Google Shape;403;p35"/>
          <p:cNvSpPr txBox="1"/>
          <p:nvPr/>
        </p:nvSpPr>
        <p:spPr>
          <a:xfrm>
            <a:off x="2157277" y="640000"/>
            <a:ext cx="903600" cy="244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Week 6</a:t>
            </a:r>
            <a:endParaRPr sz="7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4" name="Google Shape;404;p35"/>
          <p:cNvSpPr txBox="1"/>
          <p:nvPr/>
        </p:nvSpPr>
        <p:spPr>
          <a:xfrm>
            <a:off x="4120229" y="640000"/>
            <a:ext cx="903600" cy="244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Week 8</a:t>
            </a:r>
            <a:endParaRPr sz="7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5" name="Google Shape;405;p35"/>
          <p:cNvSpPr txBox="1"/>
          <p:nvPr/>
        </p:nvSpPr>
        <p:spPr>
          <a:xfrm>
            <a:off x="1175803" y="1322056"/>
            <a:ext cx="903600" cy="36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Presentation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6" name="Google Shape;406;p35"/>
          <p:cNvSpPr txBox="1"/>
          <p:nvPr/>
        </p:nvSpPr>
        <p:spPr>
          <a:xfrm>
            <a:off x="1175801" y="640000"/>
            <a:ext cx="903600" cy="24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Week 5</a:t>
            </a:r>
            <a:endParaRPr sz="7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7" name="Google Shape;407;p35"/>
          <p:cNvSpPr txBox="1"/>
          <p:nvPr/>
        </p:nvSpPr>
        <p:spPr>
          <a:xfrm>
            <a:off x="194325" y="922850"/>
            <a:ext cx="1884900" cy="36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Research &amp; brainstorm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8" name="Google Shape;408;p35"/>
          <p:cNvSpPr txBox="1"/>
          <p:nvPr/>
        </p:nvSpPr>
        <p:spPr>
          <a:xfrm>
            <a:off x="194325" y="640000"/>
            <a:ext cx="903600" cy="2448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Week 4</a:t>
            </a:r>
            <a:endParaRPr sz="7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9" name="Google Shape;409;p35"/>
          <p:cNvSpPr txBox="1"/>
          <p:nvPr/>
        </p:nvSpPr>
        <p:spPr>
          <a:xfrm>
            <a:off x="6083169" y="640000"/>
            <a:ext cx="903600" cy="244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Week 10</a:t>
            </a:r>
            <a:endParaRPr sz="7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0" name="Google Shape;410;p35"/>
          <p:cNvSpPr txBox="1"/>
          <p:nvPr/>
        </p:nvSpPr>
        <p:spPr>
          <a:xfrm>
            <a:off x="7064633" y="639850"/>
            <a:ext cx="903600" cy="244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Week 11</a:t>
            </a:r>
            <a:endParaRPr sz="7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1" name="Google Shape;411;p35"/>
          <p:cNvSpPr txBox="1"/>
          <p:nvPr/>
        </p:nvSpPr>
        <p:spPr>
          <a:xfrm>
            <a:off x="8046076" y="639850"/>
            <a:ext cx="903600" cy="244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Week 12</a:t>
            </a:r>
            <a:endParaRPr sz="7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2" name="Google Shape;412;p35"/>
          <p:cNvSpPr txBox="1"/>
          <p:nvPr/>
        </p:nvSpPr>
        <p:spPr>
          <a:xfrm>
            <a:off x="2157216" y="922850"/>
            <a:ext cx="4829400" cy="36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Prototyping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3" name="Google Shape;413;p35"/>
          <p:cNvSpPr txBox="1"/>
          <p:nvPr/>
        </p:nvSpPr>
        <p:spPr>
          <a:xfrm>
            <a:off x="7064630" y="922855"/>
            <a:ext cx="903600" cy="36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Poster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4" name="Google Shape;414;p35"/>
          <p:cNvSpPr txBox="1"/>
          <p:nvPr/>
        </p:nvSpPr>
        <p:spPr>
          <a:xfrm>
            <a:off x="8046230" y="922855"/>
            <a:ext cx="903600" cy="36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Showcase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5" name="Google Shape;415;p35"/>
          <p:cNvSpPr txBox="1"/>
          <p:nvPr/>
        </p:nvSpPr>
        <p:spPr>
          <a:xfrm>
            <a:off x="6083319" y="1322150"/>
            <a:ext cx="1884900" cy="36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Testing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6" name="Google Shape;416;p35"/>
          <p:cNvSpPr txBox="1"/>
          <p:nvPr/>
        </p:nvSpPr>
        <p:spPr>
          <a:xfrm>
            <a:off x="2157867" y="2129035"/>
            <a:ext cx="903600" cy="361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Hardware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7" name="Google Shape;417;p35"/>
          <p:cNvSpPr txBox="1"/>
          <p:nvPr/>
        </p:nvSpPr>
        <p:spPr>
          <a:xfrm>
            <a:off x="3134684" y="2129013"/>
            <a:ext cx="1884900" cy="361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App implementation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8" name="Google Shape;418;p35"/>
          <p:cNvSpPr txBox="1"/>
          <p:nvPr/>
        </p:nvSpPr>
        <p:spPr>
          <a:xfrm>
            <a:off x="2159070" y="2571750"/>
            <a:ext cx="4829400" cy="3612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Video Process Server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9" name="Google Shape;419;p35"/>
          <p:cNvSpPr txBox="1"/>
          <p:nvPr/>
        </p:nvSpPr>
        <p:spPr>
          <a:xfrm>
            <a:off x="2157884" y="2982150"/>
            <a:ext cx="1884900" cy="3612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Video slicing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0" name="Google Shape;420;p35"/>
          <p:cNvSpPr txBox="1"/>
          <p:nvPr/>
        </p:nvSpPr>
        <p:spPr>
          <a:xfrm>
            <a:off x="4120234" y="2982138"/>
            <a:ext cx="1884900" cy="3612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Speech-to-text and OCR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1" name="Google Shape;421;p35"/>
          <p:cNvSpPr txBox="1"/>
          <p:nvPr/>
        </p:nvSpPr>
        <p:spPr>
          <a:xfrm>
            <a:off x="6082580" y="2982150"/>
            <a:ext cx="900000" cy="3612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Optimization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2" name="Google Shape;422;p35"/>
          <p:cNvSpPr txBox="1"/>
          <p:nvPr/>
        </p:nvSpPr>
        <p:spPr>
          <a:xfrm>
            <a:off x="2154295" y="3835275"/>
            <a:ext cx="4829400" cy="3612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Viewer App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3" name="Google Shape;423;p35"/>
          <p:cNvSpPr txBox="1"/>
          <p:nvPr/>
        </p:nvSpPr>
        <p:spPr>
          <a:xfrm>
            <a:off x="2153109" y="4245675"/>
            <a:ext cx="1884900" cy="3612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UI design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4" name="Google Shape;424;p35"/>
          <p:cNvSpPr txBox="1"/>
          <p:nvPr/>
        </p:nvSpPr>
        <p:spPr>
          <a:xfrm>
            <a:off x="4115451" y="4245675"/>
            <a:ext cx="1616100" cy="3612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Implement search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5" name="Google Shape;425;p35"/>
          <p:cNvSpPr txBox="1"/>
          <p:nvPr/>
        </p:nvSpPr>
        <p:spPr>
          <a:xfrm>
            <a:off x="5808999" y="4245675"/>
            <a:ext cx="1168800" cy="3612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Implement d</a:t>
            </a:r>
            <a:r>
              <a:rPr lang="en" sz="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iscussion</a:t>
            </a:r>
            <a:endParaRPr sz="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6" name="Google Shape;426;p35"/>
          <p:cNvSpPr txBox="1"/>
          <p:nvPr/>
        </p:nvSpPr>
        <p:spPr>
          <a:xfrm>
            <a:off x="2161421" y="3396200"/>
            <a:ext cx="2858100" cy="3612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Database design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7" name="Google Shape;427;p35"/>
          <p:cNvSpPr txBox="1"/>
          <p:nvPr/>
        </p:nvSpPr>
        <p:spPr>
          <a:xfrm>
            <a:off x="5104949" y="3396200"/>
            <a:ext cx="903600" cy="3612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Integration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5" name="Google Shape;145;p18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Problem Framing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Requirement Analysis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Initial Solution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Project Schedule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2" name="Google Shape;432;p36"/>
          <p:cNvCxnSpPr/>
          <p:nvPr/>
        </p:nvCxnSpPr>
        <p:spPr>
          <a:xfrm>
            <a:off x="38400" y="788425"/>
            <a:ext cx="90600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3" name="Google Shape;433;p36"/>
          <p:cNvSpPr/>
          <p:nvPr/>
        </p:nvSpPr>
        <p:spPr>
          <a:xfrm>
            <a:off x="0" y="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4" name="Google Shape;434;p36"/>
          <p:cNvSpPr txBox="1"/>
          <p:nvPr>
            <p:ph idx="4294967295" type="title"/>
          </p:nvPr>
        </p:nvSpPr>
        <p:spPr>
          <a:xfrm>
            <a:off x="346425" y="0"/>
            <a:ext cx="2280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Project Schedule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35" name="Google Shape;435;p36"/>
          <p:cNvSpPr txBox="1"/>
          <p:nvPr/>
        </p:nvSpPr>
        <p:spPr>
          <a:xfrm>
            <a:off x="3134674" y="640000"/>
            <a:ext cx="914100" cy="244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Week 7</a:t>
            </a:r>
            <a:endParaRPr sz="7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6" name="Google Shape;436;p36"/>
          <p:cNvSpPr txBox="1"/>
          <p:nvPr/>
        </p:nvSpPr>
        <p:spPr>
          <a:xfrm>
            <a:off x="5101705" y="640000"/>
            <a:ext cx="903600" cy="244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Week 9</a:t>
            </a:r>
            <a:endParaRPr sz="7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7" name="Google Shape;437;p36"/>
          <p:cNvSpPr txBox="1"/>
          <p:nvPr/>
        </p:nvSpPr>
        <p:spPr>
          <a:xfrm>
            <a:off x="2159083" y="1718613"/>
            <a:ext cx="2866500" cy="3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Recorder App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8" name="Google Shape;438;p36"/>
          <p:cNvSpPr txBox="1"/>
          <p:nvPr/>
        </p:nvSpPr>
        <p:spPr>
          <a:xfrm>
            <a:off x="2157277" y="640000"/>
            <a:ext cx="903600" cy="244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Week 6</a:t>
            </a:r>
            <a:endParaRPr sz="7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9" name="Google Shape;439;p36"/>
          <p:cNvSpPr txBox="1"/>
          <p:nvPr/>
        </p:nvSpPr>
        <p:spPr>
          <a:xfrm>
            <a:off x="4120229" y="640000"/>
            <a:ext cx="903600" cy="244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Week 8</a:t>
            </a:r>
            <a:endParaRPr sz="7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0" name="Google Shape;440;p36"/>
          <p:cNvSpPr txBox="1"/>
          <p:nvPr/>
        </p:nvSpPr>
        <p:spPr>
          <a:xfrm>
            <a:off x="1175803" y="1322056"/>
            <a:ext cx="903600" cy="3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Presentation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1" name="Google Shape;441;p36"/>
          <p:cNvSpPr txBox="1"/>
          <p:nvPr/>
        </p:nvSpPr>
        <p:spPr>
          <a:xfrm>
            <a:off x="1175801" y="640050"/>
            <a:ext cx="903600" cy="24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Week 5</a:t>
            </a:r>
            <a:endParaRPr sz="7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2" name="Google Shape;442;p36"/>
          <p:cNvSpPr txBox="1"/>
          <p:nvPr/>
        </p:nvSpPr>
        <p:spPr>
          <a:xfrm>
            <a:off x="194325" y="922850"/>
            <a:ext cx="1884900" cy="3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Research &amp; brainstorm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3" name="Google Shape;443;p36"/>
          <p:cNvSpPr txBox="1"/>
          <p:nvPr/>
        </p:nvSpPr>
        <p:spPr>
          <a:xfrm>
            <a:off x="194325" y="640000"/>
            <a:ext cx="903600" cy="24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Week 4</a:t>
            </a:r>
            <a:endParaRPr sz="7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4" name="Google Shape;444;p36"/>
          <p:cNvSpPr txBox="1"/>
          <p:nvPr/>
        </p:nvSpPr>
        <p:spPr>
          <a:xfrm>
            <a:off x="6083169" y="640000"/>
            <a:ext cx="903600" cy="244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Week 10</a:t>
            </a:r>
            <a:endParaRPr sz="7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5" name="Google Shape;445;p36"/>
          <p:cNvSpPr txBox="1"/>
          <p:nvPr/>
        </p:nvSpPr>
        <p:spPr>
          <a:xfrm>
            <a:off x="7064633" y="639850"/>
            <a:ext cx="903600" cy="244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Week 11</a:t>
            </a:r>
            <a:endParaRPr sz="7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6" name="Google Shape;446;p36"/>
          <p:cNvSpPr txBox="1"/>
          <p:nvPr/>
        </p:nvSpPr>
        <p:spPr>
          <a:xfrm>
            <a:off x="8046076" y="639850"/>
            <a:ext cx="903600" cy="24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Week 12</a:t>
            </a:r>
            <a:endParaRPr sz="7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7" name="Google Shape;447;p36"/>
          <p:cNvSpPr txBox="1"/>
          <p:nvPr/>
        </p:nvSpPr>
        <p:spPr>
          <a:xfrm>
            <a:off x="2157216" y="922850"/>
            <a:ext cx="4829400" cy="3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Prototyping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8" name="Google Shape;448;p36"/>
          <p:cNvSpPr txBox="1"/>
          <p:nvPr/>
        </p:nvSpPr>
        <p:spPr>
          <a:xfrm>
            <a:off x="7064630" y="922855"/>
            <a:ext cx="903600" cy="3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Poster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9" name="Google Shape;449;p36"/>
          <p:cNvSpPr txBox="1"/>
          <p:nvPr/>
        </p:nvSpPr>
        <p:spPr>
          <a:xfrm>
            <a:off x="8046230" y="922855"/>
            <a:ext cx="903600" cy="36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Showcase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0" name="Google Shape;450;p36"/>
          <p:cNvSpPr txBox="1"/>
          <p:nvPr/>
        </p:nvSpPr>
        <p:spPr>
          <a:xfrm>
            <a:off x="6083319" y="1322150"/>
            <a:ext cx="1884900" cy="36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Testing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1" name="Google Shape;451;p36"/>
          <p:cNvSpPr txBox="1"/>
          <p:nvPr/>
        </p:nvSpPr>
        <p:spPr>
          <a:xfrm>
            <a:off x="2157867" y="2129035"/>
            <a:ext cx="903600" cy="3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Hardware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2" name="Google Shape;452;p36"/>
          <p:cNvSpPr txBox="1"/>
          <p:nvPr/>
        </p:nvSpPr>
        <p:spPr>
          <a:xfrm>
            <a:off x="3134684" y="2129013"/>
            <a:ext cx="1884900" cy="3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App implementation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3" name="Google Shape;453;p36"/>
          <p:cNvSpPr txBox="1"/>
          <p:nvPr/>
        </p:nvSpPr>
        <p:spPr>
          <a:xfrm>
            <a:off x="2159070" y="2571750"/>
            <a:ext cx="4829400" cy="3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Video Process Server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4" name="Google Shape;454;p36"/>
          <p:cNvSpPr txBox="1"/>
          <p:nvPr/>
        </p:nvSpPr>
        <p:spPr>
          <a:xfrm>
            <a:off x="2157884" y="2982150"/>
            <a:ext cx="1884900" cy="3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Video slicing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5" name="Google Shape;455;p36"/>
          <p:cNvSpPr txBox="1"/>
          <p:nvPr/>
        </p:nvSpPr>
        <p:spPr>
          <a:xfrm>
            <a:off x="4120234" y="2982138"/>
            <a:ext cx="1884900" cy="3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Speech-to-text and OCR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6" name="Google Shape;456;p36"/>
          <p:cNvSpPr txBox="1"/>
          <p:nvPr/>
        </p:nvSpPr>
        <p:spPr>
          <a:xfrm>
            <a:off x="6082580" y="2982150"/>
            <a:ext cx="900000" cy="3612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Optimization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7" name="Google Shape;457;p36"/>
          <p:cNvSpPr txBox="1"/>
          <p:nvPr/>
        </p:nvSpPr>
        <p:spPr>
          <a:xfrm>
            <a:off x="2154295" y="3835275"/>
            <a:ext cx="4829400" cy="3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Viewer App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8" name="Google Shape;458;p36"/>
          <p:cNvSpPr txBox="1"/>
          <p:nvPr/>
        </p:nvSpPr>
        <p:spPr>
          <a:xfrm>
            <a:off x="2153109" y="4245675"/>
            <a:ext cx="1884900" cy="3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UI design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9" name="Google Shape;459;p36"/>
          <p:cNvSpPr txBox="1"/>
          <p:nvPr/>
        </p:nvSpPr>
        <p:spPr>
          <a:xfrm>
            <a:off x="4115451" y="4245675"/>
            <a:ext cx="1616100" cy="3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Implement search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0" name="Google Shape;460;p36"/>
          <p:cNvSpPr txBox="1"/>
          <p:nvPr/>
        </p:nvSpPr>
        <p:spPr>
          <a:xfrm>
            <a:off x="5808999" y="4245675"/>
            <a:ext cx="1168800" cy="3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Implement discussion</a:t>
            </a:r>
            <a:endParaRPr sz="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1" name="Google Shape;461;p36"/>
          <p:cNvSpPr txBox="1"/>
          <p:nvPr/>
        </p:nvSpPr>
        <p:spPr>
          <a:xfrm>
            <a:off x="2161421" y="3396200"/>
            <a:ext cx="2858100" cy="3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Database design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2" name="Google Shape;462;p36"/>
          <p:cNvSpPr txBox="1"/>
          <p:nvPr/>
        </p:nvSpPr>
        <p:spPr>
          <a:xfrm>
            <a:off x="5104949" y="3396200"/>
            <a:ext cx="903600" cy="3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Integration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7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Framing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/>
          <p:nvPr/>
        </p:nvSpPr>
        <p:spPr>
          <a:xfrm rot="10592382">
            <a:off x="5513499" y="1379656"/>
            <a:ext cx="2689002" cy="2689002"/>
          </a:xfrm>
          <a:prstGeom prst="blockArc">
            <a:avLst>
              <a:gd fmla="val 7628630" name="adj1"/>
              <a:gd fmla="val 5880699" name="adj2"/>
              <a:gd fmla="val 7985" name="adj3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classes 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recorded</a:t>
            </a:r>
            <a:endParaRPr sz="3000"/>
          </a:p>
        </p:txBody>
      </p:sp>
      <p:sp>
        <p:nvSpPr>
          <p:cNvPr id="157" name="Google Shape;157;p20"/>
          <p:cNvSpPr txBox="1"/>
          <p:nvPr>
            <p:ph idx="2" type="body"/>
          </p:nvPr>
        </p:nvSpPr>
        <p:spPr>
          <a:xfrm>
            <a:off x="6038550" y="2081288"/>
            <a:ext cx="16389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</a:rPr>
              <a:t>7</a:t>
            </a:r>
            <a:r>
              <a:rPr b="1" lang="en" sz="3600">
                <a:solidFill>
                  <a:schemeClr val="dk1"/>
                </a:solidFill>
              </a:rPr>
              <a:t>%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158" name="Google Shape;158;p20"/>
          <p:cNvSpPr/>
          <p:nvPr/>
        </p:nvSpPr>
        <p:spPr>
          <a:xfrm>
            <a:off x="5513395" y="1379567"/>
            <a:ext cx="2688900" cy="2688900"/>
          </a:xfrm>
          <a:prstGeom prst="blockArc">
            <a:avLst>
              <a:gd fmla="val 16211102" name="adj1"/>
              <a:gd fmla="val 18233569" name="adj2"/>
              <a:gd fmla="val 8152" name="adj3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0"/>
          <p:cNvSpPr txBox="1"/>
          <p:nvPr>
            <p:ph idx="2" type="body"/>
          </p:nvPr>
        </p:nvSpPr>
        <p:spPr>
          <a:xfrm>
            <a:off x="5877325" y="2715963"/>
            <a:ext cx="19611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Classrooms have capture system installed*</a:t>
            </a:r>
            <a:endParaRPr sz="1100"/>
          </a:p>
        </p:txBody>
      </p:sp>
      <p:sp>
        <p:nvSpPr>
          <p:cNvPr id="160" name="Google Shape;160;p20"/>
          <p:cNvSpPr txBox="1"/>
          <p:nvPr/>
        </p:nvSpPr>
        <p:spPr>
          <a:xfrm>
            <a:off x="4690700" y="4856525"/>
            <a:ext cx="43686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Based on marketing research in China: </a:t>
            </a:r>
            <a:r>
              <a:rPr lang="en" sz="700" u="sng">
                <a:solidFill>
                  <a:schemeClr val="hlink"/>
                </a:solidFill>
                <a:hlinkClick r:id="rId3"/>
              </a:rPr>
              <a:t>https://www.chyxx.com/research/201809/678211.html</a:t>
            </a:r>
            <a:endParaRPr sz="700"/>
          </a:p>
        </p:txBody>
      </p:sp>
      <p:sp>
        <p:nvSpPr>
          <p:cNvPr id="161" name="Google Shape;161;p20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classrooms do not have a lecture capture system. Even it is installed, only very few classes and instructors use it.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Way</a:t>
            </a:r>
            <a:endParaRPr sz="3000"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675" y="1178050"/>
            <a:ext cx="3968374" cy="2616224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3300000" dist="114300">
              <a:srgbClr val="000000">
                <a:alpha val="33000"/>
              </a:srgbClr>
            </a:outerShdw>
          </a:effectLst>
        </p:spPr>
      </p:pic>
      <p:cxnSp>
        <p:nvCxnSpPr>
          <p:cNvPr id="168" name="Google Shape;168;p21"/>
          <p:cNvCxnSpPr/>
          <p:nvPr/>
        </p:nvCxnSpPr>
        <p:spPr>
          <a:xfrm>
            <a:off x="5313300" y="3608225"/>
            <a:ext cx="700500" cy="5871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1A9988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69" name="Google Shape;169;p21"/>
          <p:cNvSpPr txBox="1"/>
          <p:nvPr/>
        </p:nvSpPr>
        <p:spPr>
          <a:xfrm>
            <a:off x="6091200" y="4030475"/>
            <a:ext cx="19956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B4B4B"/>
                </a:solidFill>
                <a:latin typeface="Lato"/>
                <a:ea typeface="Lato"/>
                <a:cs typeface="Lato"/>
                <a:sym typeface="Lato"/>
              </a:rPr>
              <a:t>No search function</a:t>
            </a:r>
            <a:endParaRPr>
              <a:solidFill>
                <a:srgbClr val="4B4B4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B4B4B"/>
                </a:solidFill>
                <a:latin typeface="Lato"/>
                <a:ea typeface="Lato"/>
                <a:cs typeface="Lato"/>
                <a:sym typeface="Lato"/>
              </a:rPr>
              <a:t>student have to sieve through the whole recording to search for a particular point</a:t>
            </a:r>
            <a:endParaRPr sz="1000">
              <a:solidFill>
                <a:srgbClr val="4B4B4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B4B4B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0" name="Google Shape;170;p21"/>
          <p:cNvCxnSpPr>
            <a:endCxn id="171" idx="3"/>
          </p:cNvCxnSpPr>
          <p:nvPr/>
        </p:nvCxnSpPr>
        <p:spPr>
          <a:xfrm flipH="1" rot="5400000">
            <a:off x="7317825" y="727175"/>
            <a:ext cx="909000" cy="869100"/>
          </a:xfrm>
          <a:prstGeom prst="curvedConnector2">
            <a:avLst/>
          </a:prstGeom>
          <a:noFill/>
          <a:ln cap="flat" cmpd="sng" w="19050">
            <a:solidFill>
              <a:srgbClr val="1A9988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71" name="Google Shape;171;p21"/>
          <p:cNvSpPr txBox="1"/>
          <p:nvPr/>
        </p:nvSpPr>
        <p:spPr>
          <a:xfrm>
            <a:off x="5432775" y="380975"/>
            <a:ext cx="19050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B4B4B"/>
                </a:solidFill>
                <a:latin typeface="Lato"/>
                <a:ea typeface="Lato"/>
                <a:cs typeface="Lato"/>
                <a:sym typeface="Lato"/>
              </a:rPr>
              <a:t>No note</a:t>
            </a:r>
            <a:endParaRPr>
              <a:solidFill>
                <a:srgbClr val="4B4B4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B4B4B"/>
                </a:solidFill>
                <a:latin typeface="Lato"/>
                <a:ea typeface="Lato"/>
                <a:cs typeface="Lato"/>
                <a:sym typeface="Lato"/>
              </a:rPr>
              <a:t>Students are limited to their own notes</a:t>
            </a:r>
            <a:endParaRPr sz="1000">
              <a:solidFill>
                <a:srgbClr val="4B4B4B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2" name="Google Shape;172;p21"/>
          <p:cNvPicPr preferRelativeResize="0"/>
          <p:nvPr/>
        </p:nvPicPr>
        <p:blipFill rotWithShape="1">
          <a:blip r:embed="rId4">
            <a:alphaModFix/>
          </a:blip>
          <a:srcRect b="19198" l="0" r="0" t="0"/>
          <a:stretch/>
        </p:blipFill>
        <p:spPr>
          <a:xfrm>
            <a:off x="1498200" y="2617774"/>
            <a:ext cx="1552775" cy="146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Framing</a:t>
            </a:r>
            <a:endParaRPr/>
          </a:p>
        </p:txBody>
      </p:sp>
      <p:sp>
        <p:nvSpPr>
          <p:cNvPr id="178" name="Google Shape;178;p22"/>
          <p:cNvSpPr txBox="1"/>
          <p:nvPr>
            <p:ph idx="1" type="subTitle"/>
          </p:nvPr>
        </p:nvSpPr>
        <p:spPr>
          <a:xfrm>
            <a:off x="786450" y="2926975"/>
            <a:ext cx="1053000" cy="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Context:</a:t>
            </a:r>
            <a:endParaRPr i="1" sz="1800"/>
          </a:p>
        </p:txBody>
      </p:sp>
      <p:pic>
        <p:nvPicPr>
          <p:cNvPr id="179" name="Google Shape;17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8750" y="2625937"/>
            <a:ext cx="1053000" cy="10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2"/>
          <p:cNvSpPr txBox="1"/>
          <p:nvPr>
            <p:ph idx="1" type="subTitle"/>
          </p:nvPr>
        </p:nvSpPr>
        <p:spPr>
          <a:xfrm>
            <a:off x="1475927" y="4430875"/>
            <a:ext cx="1053000" cy="3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Classroom</a:t>
            </a:r>
            <a:endParaRPr sz="1400"/>
          </a:p>
        </p:txBody>
      </p:sp>
      <p:sp>
        <p:nvSpPr>
          <p:cNvPr id="181" name="Google Shape;181;p22"/>
          <p:cNvSpPr txBox="1"/>
          <p:nvPr>
            <p:ph idx="2" type="body"/>
          </p:nvPr>
        </p:nvSpPr>
        <p:spPr>
          <a:xfrm>
            <a:off x="5174225" y="834350"/>
            <a:ext cx="3374400" cy="35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Problem Definition</a:t>
            </a:r>
            <a:endParaRPr b="1"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/>
              <a:t>Lecture videos are not presented in a way that best assists students’ learning process. To find a certain point covered in class, students might need to sieve through the video and type the point word by word into their notes. This is time-consuming and the students may therefore miss important content.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 Analysis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Requirement Analysis</a:t>
            </a:r>
            <a:endParaRPr/>
          </a:p>
        </p:txBody>
      </p:sp>
      <p:sp>
        <p:nvSpPr>
          <p:cNvPr id="192" name="Google Shape;192;p24"/>
          <p:cNvSpPr txBox="1"/>
          <p:nvPr>
            <p:ph idx="1" type="subTitle"/>
          </p:nvPr>
        </p:nvSpPr>
        <p:spPr>
          <a:xfrm>
            <a:off x="649100" y="2921650"/>
            <a:ext cx="1783500" cy="4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Stakeholders</a:t>
            </a:r>
            <a:r>
              <a:rPr lang="en" sz="1800"/>
              <a:t>:</a:t>
            </a:r>
            <a:endParaRPr sz="1800"/>
          </a:p>
        </p:txBody>
      </p:sp>
      <p:sp>
        <p:nvSpPr>
          <p:cNvPr id="193" name="Google Shape;193;p24"/>
          <p:cNvSpPr txBox="1"/>
          <p:nvPr>
            <p:ph idx="2" type="body"/>
          </p:nvPr>
        </p:nvSpPr>
        <p:spPr>
          <a:xfrm>
            <a:off x="5174225" y="565600"/>
            <a:ext cx="35913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Stakeholders will want to maximise students’ learning.</a:t>
            </a:r>
            <a:endParaRPr b="1" sz="1800"/>
          </a:p>
        </p:txBody>
      </p:sp>
      <p:pic>
        <p:nvPicPr>
          <p:cNvPr id="194" name="Google Shape;19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350" y="3657850"/>
            <a:ext cx="628950" cy="6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5200" y="3699009"/>
            <a:ext cx="628950" cy="5877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p24"/>
          <p:cNvCxnSpPr/>
          <p:nvPr/>
        </p:nvCxnSpPr>
        <p:spPr>
          <a:xfrm>
            <a:off x="2081400" y="3584250"/>
            <a:ext cx="0" cy="1051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" name="Google Shape;197;p24"/>
          <p:cNvSpPr txBox="1"/>
          <p:nvPr>
            <p:ph idx="1" type="subTitle"/>
          </p:nvPr>
        </p:nvSpPr>
        <p:spPr>
          <a:xfrm>
            <a:off x="971325" y="4339800"/>
            <a:ext cx="933000" cy="3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Students</a:t>
            </a:r>
            <a:endParaRPr sz="1400"/>
          </a:p>
        </p:txBody>
      </p:sp>
      <p:sp>
        <p:nvSpPr>
          <p:cNvPr id="198" name="Google Shape;198;p24"/>
          <p:cNvSpPr txBox="1"/>
          <p:nvPr>
            <p:ph idx="1" type="subTitle"/>
          </p:nvPr>
        </p:nvSpPr>
        <p:spPr>
          <a:xfrm>
            <a:off x="2222675" y="4339800"/>
            <a:ext cx="1134000" cy="3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Universities</a:t>
            </a:r>
            <a:endParaRPr sz="1400"/>
          </a:p>
        </p:txBody>
      </p:sp>
      <p:sp>
        <p:nvSpPr>
          <p:cNvPr id="199" name="Google Shape;199;p24"/>
          <p:cNvSpPr txBox="1"/>
          <p:nvPr>
            <p:ph idx="2" type="body"/>
          </p:nvPr>
        </p:nvSpPr>
        <p:spPr>
          <a:xfrm>
            <a:off x="5174225" y="1771675"/>
            <a:ext cx="3591300" cy="14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As the pace of the classes are fast, it is hard to type down all the key points into their notes.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 → </a:t>
            </a:r>
            <a:r>
              <a:rPr b="1" lang="en" sz="1400"/>
              <a:t>provide a way to help students take notes easier</a:t>
            </a:r>
            <a:endParaRPr b="1" sz="1400"/>
          </a:p>
        </p:txBody>
      </p:sp>
      <p:sp>
        <p:nvSpPr>
          <p:cNvPr id="200" name="Google Shape;200;p24"/>
          <p:cNvSpPr txBox="1"/>
          <p:nvPr>
            <p:ph idx="2" type="body"/>
          </p:nvPr>
        </p:nvSpPr>
        <p:spPr>
          <a:xfrm>
            <a:off x="5174225" y="3739450"/>
            <a:ext cx="3591300" cy="12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As the video are pretty long, it takes time to find certain topic covered in class.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→  </a:t>
            </a:r>
            <a:r>
              <a:rPr b="1" lang="en" sz="1400"/>
              <a:t> support  search function</a:t>
            </a:r>
            <a:endParaRPr b="1" sz="1400"/>
          </a:p>
        </p:txBody>
      </p:sp>
      <p:sp>
        <p:nvSpPr>
          <p:cNvPr id="201" name="Google Shape;201;p24"/>
          <p:cNvSpPr/>
          <p:nvPr/>
        </p:nvSpPr>
        <p:spPr>
          <a:xfrm>
            <a:off x="5174225" y="1436275"/>
            <a:ext cx="1370400" cy="3354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During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class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24"/>
          <p:cNvSpPr/>
          <p:nvPr/>
        </p:nvSpPr>
        <p:spPr>
          <a:xfrm>
            <a:off x="5174225" y="3404050"/>
            <a:ext cx="1370400" cy="3354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After 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class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03" name="Google Shape;203;p24"/>
          <p:cNvGrpSpPr/>
          <p:nvPr/>
        </p:nvGrpSpPr>
        <p:grpSpPr>
          <a:xfrm>
            <a:off x="5174225" y="565600"/>
            <a:ext cx="686900" cy="0"/>
            <a:chOff x="881950" y="1269975"/>
            <a:chExt cx="686900" cy="0"/>
          </a:xfrm>
        </p:grpSpPr>
        <p:cxnSp>
          <p:nvCxnSpPr>
            <p:cNvPr id="204" name="Google Shape;204;p24"/>
            <p:cNvCxnSpPr/>
            <p:nvPr/>
          </p:nvCxnSpPr>
          <p:spPr>
            <a:xfrm>
              <a:off x="881950" y="1269975"/>
              <a:ext cx="3597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5" name="Google Shape;205;p24"/>
            <p:cNvCxnSpPr/>
            <p:nvPr/>
          </p:nvCxnSpPr>
          <p:spPr>
            <a:xfrm>
              <a:off x="1209150" y="1269975"/>
              <a:ext cx="3597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Requirement Analysis</a:t>
            </a:r>
            <a:endParaRPr/>
          </a:p>
        </p:txBody>
      </p:sp>
      <p:sp>
        <p:nvSpPr>
          <p:cNvPr id="211" name="Google Shape;211;p25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Requirements &amp; Constraints</a:t>
            </a:r>
            <a:endParaRPr/>
          </a:p>
        </p:txBody>
      </p:sp>
      <p:sp>
        <p:nvSpPr>
          <p:cNvPr id="212" name="Google Shape;212;p25"/>
          <p:cNvSpPr txBox="1"/>
          <p:nvPr>
            <p:ph idx="2" type="body"/>
          </p:nvPr>
        </p:nvSpPr>
        <p:spPr>
          <a:xfrm>
            <a:off x="5181275" y="613600"/>
            <a:ext cx="35913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Improve the way that class videos are presented such that:</a:t>
            </a:r>
            <a:endParaRPr b="1" sz="1800"/>
          </a:p>
        </p:txBody>
      </p:sp>
      <p:sp>
        <p:nvSpPr>
          <p:cNvPr id="213" name="Google Shape;213;p25"/>
          <p:cNvSpPr txBox="1"/>
          <p:nvPr>
            <p:ph idx="2" type="body"/>
          </p:nvPr>
        </p:nvSpPr>
        <p:spPr>
          <a:xfrm>
            <a:off x="5863175" y="1720800"/>
            <a:ext cx="2909400" cy="8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Videos support search function for a particular line of words (handwriting, speech)</a:t>
            </a:r>
            <a:endParaRPr b="1" sz="1400"/>
          </a:p>
        </p:txBody>
      </p:sp>
      <p:sp>
        <p:nvSpPr>
          <p:cNvPr id="214" name="Google Shape;214;p25"/>
          <p:cNvSpPr txBox="1"/>
          <p:nvPr>
            <p:ph idx="2" type="body"/>
          </p:nvPr>
        </p:nvSpPr>
        <p:spPr>
          <a:xfrm>
            <a:off x="5863175" y="2892000"/>
            <a:ext cx="2909400" cy="12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Videos enable students to directly copy words that instructor said or written on the whiteboard  into their notes.</a:t>
            </a:r>
            <a:endParaRPr b="1" sz="1400"/>
          </a:p>
        </p:txBody>
      </p:sp>
      <p:pic>
        <p:nvPicPr>
          <p:cNvPr id="215" name="Google Shape;2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0" y="1846225"/>
            <a:ext cx="610750" cy="61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8400" y="3161525"/>
            <a:ext cx="500950" cy="500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" name="Google Shape;217;p25"/>
          <p:cNvGrpSpPr/>
          <p:nvPr/>
        </p:nvGrpSpPr>
        <p:grpSpPr>
          <a:xfrm>
            <a:off x="5143500" y="613600"/>
            <a:ext cx="686900" cy="0"/>
            <a:chOff x="881950" y="1269975"/>
            <a:chExt cx="686900" cy="0"/>
          </a:xfrm>
        </p:grpSpPr>
        <p:cxnSp>
          <p:nvCxnSpPr>
            <p:cNvPr id="218" name="Google Shape;218;p25"/>
            <p:cNvCxnSpPr/>
            <p:nvPr/>
          </p:nvCxnSpPr>
          <p:spPr>
            <a:xfrm>
              <a:off x="881950" y="1269975"/>
              <a:ext cx="3597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9" name="Google Shape;219;p25"/>
            <p:cNvCxnSpPr/>
            <p:nvPr/>
          </p:nvCxnSpPr>
          <p:spPr>
            <a:xfrm>
              <a:off x="1209150" y="1269975"/>
              <a:ext cx="3597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